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3" r:id="rId2"/>
    <p:sldId id="377" r:id="rId3"/>
    <p:sldId id="546" r:id="rId4"/>
    <p:sldId id="528" r:id="rId5"/>
    <p:sldId id="547" r:id="rId6"/>
    <p:sldId id="545" r:id="rId7"/>
    <p:sldId id="543" r:id="rId8"/>
    <p:sldId id="544" r:id="rId9"/>
    <p:sldId id="529" r:id="rId10"/>
    <p:sldId id="548" r:id="rId11"/>
    <p:sldId id="549" r:id="rId12"/>
    <p:sldId id="551" r:id="rId13"/>
    <p:sldId id="552" r:id="rId14"/>
    <p:sldId id="554" r:id="rId15"/>
    <p:sldId id="555" r:id="rId16"/>
    <p:sldId id="421" r:id="rId17"/>
    <p:sldId id="532" r:id="rId18"/>
    <p:sldId id="537" r:id="rId19"/>
    <p:sldId id="538" r:id="rId20"/>
    <p:sldId id="539" r:id="rId21"/>
    <p:sldId id="541" r:id="rId22"/>
    <p:sldId id="577" r:id="rId23"/>
    <p:sldId id="446" r:id="rId24"/>
    <p:sldId id="560" r:id="rId25"/>
    <p:sldId id="561" r:id="rId26"/>
    <p:sldId id="557" r:id="rId27"/>
    <p:sldId id="533" r:id="rId28"/>
    <p:sldId id="382" r:id="rId29"/>
    <p:sldId id="426" r:id="rId30"/>
    <p:sldId id="429" r:id="rId31"/>
    <p:sldId id="578" r:id="rId32"/>
    <p:sldId id="563" r:id="rId33"/>
    <p:sldId id="564" r:id="rId34"/>
    <p:sldId id="562" r:id="rId35"/>
    <p:sldId id="565" r:id="rId36"/>
    <p:sldId id="568" r:id="rId37"/>
    <p:sldId id="569" r:id="rId38"/>
    <p:sldId id="570" r:id="rId39"/>
    <p:sldId id="567" r:id="rId40"/>
    <p:sldId id="571" r:id="rId41"/>
    <p:sldId id="572" r:id="rId42"/>
    <p:sldId id="573" r:id="rId43"/>
    <p:sldId id="574" r:id="rId44"/>
    <p:sldId id="575" r:id="rId45"/>
    <p:sldId id="371" r:id="rId46"/>
    <p:sldId id="576" r:id="rId47"/>
    <p:sldId id="345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0B0B4-EFE0-5BDF-0BC0-EA7043F91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E917F1-40ED-5EFF-9F0D-09EFD6311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CF2006-0AA9-26A0-8A77-0BC228430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D5DC55-62F6-F217-6F8F-6FD4C54A9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09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9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F3C03-9811-9437-ECEF-3A3F9A9CB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E6B613-81CA-63E4-0E98-14641E900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AFAB1F-D98E-BDBF-2AD5-5500DFF95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40958A-5F77-8C15-B071-78252A828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1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0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7.png"/><Relationship Id="rId5" Type="http://schemas.microsoft.com/office/2007/relationships/media" Target="../media/media3.mp4"/><Relationship Id="rId10" Type="http://schemas.openxmlformats.org/officeDocument/2006/relationships/image" Target="../media/image106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3498105" y="2182397"/>
            <a:ext cx="52983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 </a:t>
            </a:r>
          </a:p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Generation 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9788377" y="569505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2024.12.12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EF0686-A003-48F1-478A-5417C3475AE9}"/>
              </a:ext>
            </a:extLst>
          </p:cNvPr>
          <p:cNvSpPr txBox="1"/>
          <p:nvPr/>
        </p:nvSpPr>
        <p:spPr>
          <a:xfrm>
            <a:off x="5255862" y="4478925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Jintong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10F0B-9A8E-25C6-E5E8-3A79B11E9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FC84B0-3714-CE69-B6C1-F2EAF2A2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9241D3-D2A1-EC42-5A03-0594FC8817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56" y="635075"/>
            <a:ext cx="4726315" cy="20131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3EC533-F4F1-C07F-D7CA-A0CEAE4FBE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464" y="689248"/>
            <a:ext cx="2743200" cy="1728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133BD7-630C-0485-AEB7-B4455BB1E1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0248" y="377794"/>
            <a:ext cx="1943100" cy="2270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03DB41-D3A1-49EC-E259-F53A5FB087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59" y="3509538"/>
            <a:ext cx="4953029" cy="2565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F463B6-7F5C-79F2-1F3C-A7B85934D57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133" y="3429000"/>
            <a:ext cx="2826698" cy="22704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89E8D8-C03C-E5CB-F2F2-4692135E093E}"/>
              </a:ext>
            </a:extLst>
          </p:cNvPr>
          <p:cNvSpPr txBox="1"/>
          <p:nvPr/>
        </p:nvSpPr>
        <p:spPr>
          <a:xfrm>
            <a:off x="8168821" y="5929558"/>
            <a:ext cx="1805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327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6524A-BBEA-7B13-9AD9-B6544B349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EC1736-FC69-80E5-46ED-80E74221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2C0CB7-72D5-CB46-0608-5339A5443D03}"/>
              </a:ext>
            </a:extLst>
          </p:cNvPr>
          <p:cNvSpPr txBox="1"/>
          <p:nvPr/>
        </p:nvSpPr>
        <p:spPr>
          <a:xfrm>
            <a:off x="9017018" y="2239602"/>
            <a:ext cx="151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800FB-FAB9-59FE-A828-38EA725E70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230" y="580437"/>
            <a:ext cx="4871072" cy="14687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2EE6E9-14AF-F7AC-7B97-64980D2946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917" y="3254830"/>
            <a:ext cx="4483698" cy="18396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FD3A29-77D4-F7B9-411F-1CC6BFB33A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43" y="3913121"/>
            <a:ext cx="4936270" cy="18396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697678-C875-A0D9-0988-1BE75CD4E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7" y="1295513"/>
            <a:ext cx="6901747" cy="18881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94832C9-D24B-40F5-42FD-767DFDDA626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993" y="5673914"/>
            <a:ext cx="930728" cy="29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2C33-0E09-2DB8-1DAC-9363F56B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FA9EC7-4E25-86DE-33DE-37A9F552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765" y="6207228"/>
            <a:ext cx="2743200" cy="365125"/>
          </a:xfrm>
        </p:spPr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27B5D0-C0E0-2F4B-CB8F-33F1CF75BD46}"/>
              </a:ext>
            </a:extLst>
          </p:cNvPr>
          <p:cNvSpPr txBox="1"/>
          <p:nvPr/>
        </p:nvSpPr>
        <p:spPr>
          <a:xfrm>
            <a:off x="710293" y="628994"/>
            <a:ext cx="265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(AE)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EED456-4F5C-3376-B9B6-5BE30FA58D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0" y="1591547"/>
            <a:ext cx="4959804" cy="19728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A2666C-D5B3-3A8B-504D-636031E47C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75" y="3734240"/>
            <a:ext cx="4899251" cy="28046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348B79-27F8-C294-0DAE-431F467F2C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326" y="389659"/>
            <a:ext cx="6559529" cy="9242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DF9C15D-CFBA-D64D-39C9-B9A8039108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601" y="1813603"/>
            <a:ext cx="6270168" cy="235131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2539EA5-3F74-E0FD-4DB1-C24083780263}"/>
              </a:ext>
            </a:extLst>
          </p:cNvPr>
          <p:cNvSpPr txBox="1"/>
          <p:nvPr/>
        </p:nvSpPr>
        <p:spPr>
          <a:xfrm>
            <a:off x="5869441" y="1544014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 (VAE) 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3F2879C-8EB7-8BEB-81AF-39F6C1C6242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679" y="4240019"/>
            <a:ext cx="6204176" cy="153283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AEA69F1-115B-3E43-2B2F-4BC650DD251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1505" y="6491670"/>
            <a:ext cx="5509532" cy="26688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5A1DEFC-99E6-D2FA-3E61-184D2B4C4EE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271" y="1544014"/>
            <a:ext cx="2609850" cy="213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B04EF1-A6CA-87D8-ED7B-4EF0BF82DFA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080" y="5821534"/>
            <a:ext cx="4378779" cy="5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DF8E6-3BF0-EDE9-79B8-9C3E3DB3F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F90A9-ACA5-209A-E8A1-96B295AE2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765" y="6207228"/>
            <a:ext cx="2743200" cy="365125"/>
          </a:xfrm>
        </p:spPr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4C54A1-0A2E-35D8-B6D5-B1C33A8A9B87}"/>
              </a:ext>
            </a:extLst>
          </p:cNvPr>
          <p:cNvSpPr txBox="1"/>
          <p:nvPr/>
        </p:nvSpPr>
        <p:spPr>
          <a:xfrm>
            <a:off x="469446" y="416723"/>
            <a:ext cx="724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 (Vector Quantized Variational Autoencoder)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75DE2-0132-114C-C811-D710D9476CE0}"/>
              </a:ext>
            </a:extLst>
          </p:cNvPr>
          <p:cNvSpPr txBox="1"/>
          <p:nvPr/>
        </p:nvSpPr>
        <p:spPr>
          <a:xfrm>
            <a:off x="469446" y="1061254"/>
            <a:ext cx="6882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encoder network outputs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rather than continuous; 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prior is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static.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F22C43-AE3A-C610-A89E-F31AEAAA3D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5429" y="285647"/>
            <a:ext cx="3780636" cy="15512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92E4F5-8115-44ED-CF2F-4EB2B1C3CC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142" y="2212964"/>
            <a:ext cx="4635953" cy="2655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EF929E-1E01-9F94-9F5B-C6DAB45B6F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361" y="1849108"/>
            <a:ext cx="2607809" cy="220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19E6F0-95C1-A946-6241-3BE62ABDFC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093" y="2158789"/>
            <a:ext cx="7019253" cy="34249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132858-5102-F5F3-E458-C37F3A265B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742" y="6039818"/>
            <a:ext cx="851807" cy="2104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A39B2C1-9480-1C8C-CADC-72AF48E28C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341" y="3388077"/>
            <a:ext cx="4321810" cy="26203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8F2F5F3-CA10-70EC-C720-C17ED05593B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248" y="4556303"/>
            <a:ext cx="275792" cy="22740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4F164F-9077-611D-FC59-B4648D7C93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324" y="3237922"/>
            <a:ext cx="190500" cy="20478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66ACBAC-2EFE-98CE-1F42-DAF19EE4F9C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760" y="4531893"/>
            <a:ext cx="361950" cy="2762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2E7E94F-9A5B-B376-784C-C4F0B93EDB3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48" y="3167593"/>
            <a:ext cx="226855" cy="33304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3CD3F08-76D7-56B8-769D-40B88EF79DA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4740" y="5241868"/>
            <a:ext cx="145981" cy="31364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9ED2B3E-EEB0-FAD7-26AD-A5037A4A9E9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3323" y="3956387"/>
            <a:ext cx="379434" cy="14889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CFFD086-E070-B3C2-3494-C0C95B88674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282" y="3572273"/>
            <a:ext cx="166688" cy="1571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CF1358D-42BC-AAAA-95F2-5FC8C477929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332" y="3572273"/>
            <a:ext cx="166688" cy="15716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3DF0B95-BA48-5407-E850-345C3763C5B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4821" y="5303102"/>
            <a:ext cx="168729" cy="20751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4590E15-D3F3-070B-3EBF-2267930D7DD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868" y="4670005"/>
            <a:ext cx="166688" cy="15716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AAD74FC-FA0B-DBDA-01C4-0FEDD444B1C9}"/>
              </a:ext>
            </a:extLst>
          </p:cNvPr>
          <p:cNvSpPr txBox="1"/>
          <p:nvPr/>
        </p:nvSpPr>
        <p:spPr>
          <a:xfrm>
            <a:off x="7991349" y="2668608"/>
            <a:ext cx="3912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9E9F1-FACA-965F-85FF-E9C3C0A6DB99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947" y="6022514"/>
            <a:ext cx="138113" cy="2381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A0CFB5-8FA1-5BE1-E706-F53ADCC8E38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5399" y="4105279"/>
            <a:ext cx="163512" cy="2544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D3F9E9-1220-767A-8146-E55261F00F0E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284" y="4105279"/>
            <a:ext cx="192740" cy="2122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383A93F-7948-148A-16E0-5741A1D1C64E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718" y="5719454"/>
            <a:ext cx="4868448" cy="34365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473F344-501E-EA22-E0F3-325F5DF51A4A}"/>
              </a:ext>
            </a:extLst>
          </p:cNvPr>
          <p:cNvSpPr txBox="1"/>
          <p:nvPr/>
        </p:nvSpPr>
        <p:spPr>
          <a:xfrm>
            <a:off x="875473" y="5990950"/>
            <a:ext cx="1926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Encoder &amp; Decoder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86A85AF-DF44-11BA-C9F8-ECA43769C59F}"/>
              </a:ext>
            </a:extLst>
          </p:cNvPr>
          <p:cNvSpPr txBox="1"/>
          <p:nvPr/>
        </p:nvSpPr>
        <p:spPr>
          <a:xfrm>
            <a:off x="2778407" y="6004197"/>
            <a:ext cx="1254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codebook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DD048FA-557A-F82C-70D3-8160C0562890}"/>
              </a:ext>
            </a:extLst>
          </p:cNvPr>
          <p:cNvSpPr txBox="1"/>
          <p:nvPr/>
        </p:nvSpPr>
        <p:spPr>
          <a:xfrm>
            <a:off x="4484372" y="5990950"/>
            <a:ext cx="1926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encoder</a:t>
            </a:r>
            <a:endParaRPr lang="zh-CN" altLang="en-US" sz="14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E41BB3C-5BA8-4866-12F9-4477DD10A7B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469" y="5843018"/>
            <a:ext cx="801381" cy="238125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D7F26CA-EC70-5452-CE9F-122B418F5F31}"/>
              </a:ext>
            </a:extLst>
          </p:cNvPr>
          <p:cNvSpPr txBox="1"/>
          <p:nvPr/>
        </p:nvSpPr>
        <p:spPr>
          <a:xfrm>
            <a:off x="575733" y="6385147"/>
            <a:ext cx="110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Forward: </a:t>
            </a:r>
            <a:endParaRPr lang="zh-CN" altLang="en-US" sz="16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379326F-1438-93D2-F8C1-C215281EA67B}"/>
              </a:ext>
            </a:extLst>
          </p:cNvPr>
          <p:cNvSpPr txBox="1"/>
          <p:nvPr/>
        </p:nvSpPr>
        <p:spPr>
          <a:xfrm>
            <a:off x="4740951" y="6385147"/>
            <a:ext cx="1104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Backward: </a:t>
            </a:r>
            <a:endParaRPr lang="zh-CN" altLang="en-US" sz="1600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9AB75234-00AC-6DA4-7A0C-1304AA8B3FA7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133" y="6418976"/>
            <a:ext cx="2627266" cy="30249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F49BFF2-325D-2838-5223-E1D59AC9B31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302" y="6378467"/>
            <a:ext cx="2358118" cy="35191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1EF0B3-DD75-FDC8-D85B-92962941B619}"/>
              </a:ext>
            </a:extLst>
          </p:cNvPr>
          <p:cNvCxnSpPr>
            <a:cxnSpLocks/>
          </p:cNvCxnSpPr>
          <p:nvPr/>
        </p:nvCxnSpPr>
        <p:spPr>
          <a:xfrm>
            <a:off x="1914525" y="6256559"/>
            <a:ext cx="0" cy="193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30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4B346-F9EA-8BB4-6359-BB699DFFE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AA8EF1-AD33-1651-B088-EDEE81D4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03A464-9990-CA5A-2CB0-228B6EC61277}"/>
              </a:ext>
            </a:extLst>
          </p:cNvPr>
          <p:cNvSpPr txBox="1"/>
          <p:nvPr/>
        </p:nvSpPr>
        <p:spPr>
          <a:xfrm>
            <a:off x="376325" y="501908"/>
            <a:ext cx="372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VQ-VAE + GAN(VQGAN)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F189F-3FB4-E686-091D-D38986AA11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387176"/>
            <a:ext cx="9296400" cy="44118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CB7F6A-DBEE-AB68-FA7F-A763509AF0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000" y="284652"/>
            <a:ext cx="4290781" cy="13578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73152E-C020-1ECD-350F-278A35F3D1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794" y="1655883"/>
            <a:ext cx="4324870" cy="358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F20716-79D6-23BA-B808-52942D0BE7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335" y="136525"/>
            <a:ext cx="3047392" cy="20616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7850B9-939F-B9E0-41C4-4F074C6888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6533" y="2232023"/>
            <a:ext cx="1049867" cy="3103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460A0B-147D-6BB3-5B60-E5117C927B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0" y="1474222"/>
            <a:ext cx="4324870" cy="5409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CF0CDBE-6D5A-E6EF-4420-FF0F8485AB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629" y="2213281"/>
            <a:ext cx="2702301" cy="28998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46463D3-604B-9F1E-B259-7FAB8413AF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8767" y="3805559"/>
            <a:ext cx="1649893" cy="41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349D4F-0005-D3B6-7E50-5EBB7D3B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DED19-B4D3-8E79-0994-6D5B0B115B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67" y="0"/>
            <a:ext cx="50292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5003BD-E35B-369D-39DD-4764F6ED9A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343" y="2209800"/>
            <a:ext cx="5662409" cy="25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4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E1A4F-D264-248A-02DE-300BA0A5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AB5B19-DD7C-6AB7-9A6C-F72E53B67654}"/>
              </a:ext>
            </a:extLst>
          </p:cNvPr>
          <p:cNvSpPr txBox="1"/>
          <p:nvPr/>
        </p:nvSpPr>
        <p:spPr>
          <a:xfrm>
            <a:off x="4901305" y="5314802"/>
            <a:ext cx="23893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 Best Paper (7888)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76AFF2-EB0F-9BF6-3DD4-32D3B5D5D0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682" y="875943"/>
            <a:ext cx="9274629" cy="39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0252-DCEB-6CB6-EFE8-0F9455B9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9BD81-ED29-A1F6-B620-8617AB36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8AA7E-FD4C-10C2-E69A-7A57722C2DBA}"/>
              </a:ext>
            </a:extLst>
          </p:cNvPr>
          <p:cNvSpPr txBox="1"/>
          <p:nvPr/>
        </p:nvSpPr>
        <p:spPr>
          <a:xfrm>
            <a:off x="375755" y="384450"/>
            <a:ext cx="11440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 reconsiders how to ''order'' an image: Humans typically perceive or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images in a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hierachical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manner, first capturing the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 and then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details. This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coarse-to-fine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nature suggests an ''order'' for images.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E54D73-A8CB-274A-4BD2-139C4BA43820}"/>
              </a:ext>
            </a:extLst>
          </p:cNvPr>
          <p:cNvSpPr txBox="1"/>
          <p:nvPr/>
        </p:nvSpPr>
        <p:spPr>
          <a:xfrm>
            <a:off x="270733" y="2822520"/>
            <a:ext cx="2386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Pixel-based Models</a:t>
            </a:r>
          </a:p>
          <a:p>
            <a:pPr marL="457200" indent="-457200">
              <a:buAutoNum type="arabicPeriod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Token-based Models.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8D3337F-9552-E474-148C-1202CB92C6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264" y="2517321"/>
            <a:ext cx="1675722" cy="16260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196AA8-7067-3AFB-F759-7F89973009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66" y="4515507"/>
            <a:ext cx="4770363" cy="19123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1D81EC-D1F4-8929-EF1E-3A87BD9955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434" y="2461533"/>
            <a:ext cx="6908332" cy="267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12953-490B-D506-9806-68C0A3DD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2FA3E4-C972-9D27-509A-148B28F9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C947BD-964A-0260-9DDA-59D9D1F8FA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693960"/>
            <a:ext cx="11353800" cy="54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A395-ECF3-B569-AFE6-0AAC41130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9F618-8C0D-735F-916B-9912AB15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AD73C-CA43-2534-C9D3-0A7C6E459B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8677" y="1334860"/>
            <a:ext cx="9174645" cy="37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502455" y="2729069"/>
            <a:ext cx="7093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 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 for Image Generation.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7E5546-A435-1B7C-4F3E-E9F1092844E1}"/>
              </a:ext>
            </a:extLst>
          </p:cNvPr>
          <p:cNvSpPr txBox="1"/>
          <p:nvPr/>
        </p:nvSpPr>
        <p:spPr>
          <a:xfrm>
            <a:off x="502455" y="1009288"/>
            <a:ext cx="456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</a:t>
            </a: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1B3CB-D2CF-8E4E-9F14-A281F1FC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120488-0AB8-D8DD-755E-44D480D4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5E9D17-C350-2A01-11FA-F503995E89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300" y="83458"/>
            <a:ext cx="7630872" cy="34332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186161-6203-02CE-0C72-43A872DD09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369" y="3571993"/>
            <a:ext cx="7159687" cy="2324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C3A424-FEF0-599C-1A35-65739E3BA6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7342" y="4563534"/>
            <a:ext cx="3152046" cy="502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057390-C2E8-CB83-FEF4-E38DBE049AC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387" y="5932594"/>
            <a:ext cx="6469145" cy="8475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E34D31-5216-8637-DB25-231226994D8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950" y="6356350"/>
            <a:ext cx="3223534" cy="267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65BA1-724C-01B2-081E-AD950B9CC85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97" y="529713"/>
            <a:ext cx="1398814" cy="2697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59EC97-2128-4B63-AF50-DA5F6A24D91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63"/>
          <a:stretch/>
        </p:blipFill>
        <p:spPr>
          <a:xfrm>
            <a:off x="395563" y="996044"/>
            <a:ext cx="1518244" cy="204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0366FD-80F0-B37F-7882-AE07EDB1C62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518" y="1359760"/>
            <a:ext cx="1861458" cy="2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4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8794E-025D-B1A5-EE65-EE6C28CF6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C02E6B-DDAB-55AA-3522-E10933AF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4E3CB-91B9-7072-B968-254C6CF0D7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567" y="529131"/>
            <a:ext cx="8904926" cy="59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78F06E-29D4-BB61-1A8B-36A1D0E4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4C64EE-928C-2432-00FD-51D7A4F9DE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035" y="294648"/>
            <a:ext cx="5197929" cy="2708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EF7459-D2B4-0B43-C558-DD90F0E7A8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5194" y="3170335"/>
            <a:ext cx="5902259" cy="339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1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CA3C-8857-B107-062E-786289B7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A76AED-3C54-9148-7712-97A2ACA1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E98F7C-D205-2901-2EE7-400A3C0C10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587" y="0"/>
            <a:ext cx="810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84EF-F574-0C63-27DF-84DB1BE0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3C82D4-20CE-972A-8AFD-DFA6DBC5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6B8017-7D43-E04B-9E4E-16B0678D0F82}"/>
              </a:ext>
            </a:extLst>
          </p:cNvPr>
          <p:cNvSpPr txBox="1"/>
          <p:nvPr/>
        </p:nvSpPr>
        <p:spPr>
          <a:xfrm>
            <a:off x="825059" y="556941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MaskGiT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DF326-2289-452B-1256-A7B48B660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386" y="1477892"/>
            <a:ext cx="8763000" cy="47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05550-5A43-905E-9AD9-7949D0E3D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849BB-05DF-8B65-C586-23B06A8F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51FBBB-2C4D-DE30-19C6-7F5C75439354}"/>
              </a:ext>
            </a:extLst>
          </p:cNvPr>
          <p:cNvSpPr txBox="1"/>
          <p:nvPr/>
        </p:nvSpPr>
        <p:spPr>
          <a:xfrm>
            <a:off x="804648" y="405902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MaskGiT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AA7916-0B2F-8840-CCAE-78762838FC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759" y="1363515"/>
            <a:ext cx="4205192" cy="2709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289C7C-FBA3-3184-E9A4-491B2B360E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465" y="4656803"/>
            <a:ext cx="4449972" cy="14432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207CAB-1623-1988-8F93-8721DEEF72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465" y="556941"/>
            <a:ext cx="4449972" cy="3848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ECFFCC-C21D-B5A9-2A9E-1D3EB68FA1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68" y="4437115"/>
            <a:ext cx="6539593" cy="18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8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D80A70-883B-D0A5-25A8-49BCE33D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B0E8AC-4A69-61F9-ACFD-C6E650B0C2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37" y="1698323"/>
            <a:ext cx="4850420" cy="34613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6AC8B0-3745-839C-13D7-14CD104728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018" y="2206022"/>
            <a:ext cx="6500781" cy="10974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1446CD-5FC7-C155-B167-CFE7800659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965" y="3671499"/>
            <a:ext cx="6431834" cy="5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9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7C14D-B0E7-0F5D-0FA3-3CB79956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5DC1F-6F75-B677-98D9-AB0D2ED680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557" y="832120"/>
            <a:ext cx="5343043" cy="52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A11854-262D-7185-40C5-C52F74828E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7392"/>
            <a:ext cx="12192000" cy="49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B1F77-0D31-E1A3-BC19-7CE0C8A1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266D6-EBD5-4D15-855D-FD9F166D52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260" y="136525"/>
            <a:ext cx="6313571" cy="54945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FDAE78-EE3D-B60C-4457-534157C78C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330" y="5810986"/>
            <a:ext cx="8817429" cy="9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54F36-55D7-5DE3-4C28-DC24440A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E9A8BB-6CBC-5F29-2F93-8A881236D5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43" y="3603982"/>
            <a:ext cx="5107408" cy="20955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E890A1-001B-3161-0606-3A4072E27B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294" y="1988431"/>
            <a:ext cx="5107408" cy="6537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0378C3-9193-1A36-E2B7-E50C702D7723}"/>
              </a:ext>
            </a:extLst>
          </p:cNvPr>
          <p:cNvSpPr txBox="1"/>
          <p:nvPr/>
        </p:nvSpPr>
        <p:spPr>
          <a:xfrm>
            <a:off x="651143" y="664029"/>
            <a:ext cx="3749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Autoregressive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BCDFA8-A4EA-5427-6082-ACB81A07EC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566" y="3708220"/>
            <a:ext cx="5422900" cy="18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1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199B3-4DC8-7C1E-4446-F33E3A1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4F2D8-C202-866C-75C1-CF321159FF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147" y="0"/>
            <a:ext cx="8049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70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B4564-EC5A-EFC4-3750-111751CC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ACF97-858F-3740-7CCA-37BAA9E208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034" y="1076090"/>
            <a:ext cx="8709932" cy="4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41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D7F7-BC89-1F69-BCAC-598AEA26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64ACBC-380D-D552-09EA-1ECC1389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27E854-55F7-E3E5-6359-9A155ABE6962}"/>
              </a:ext>
            </a:extLst>
          </p:cNvPr>
          <p:cNvSpPr txBox="1"/>
          <p:nvPr/>
        </p:nvSpPr>
        <p:spPr>
          <a:xfrm>
            <a:off x="4901305" y="5395235"/>
            <a:ext cx="23893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2024/10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2667F-4EFE-A5C0-AD89-4A0593009A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83" y="1354494"/>
            <a:ext cx="11688233" cy="30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47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93016-85E2-7AEB-1A97-2DB269FE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843B6-CD41-F072-D4B5-ECD27804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837795-5A3E-367A-5A10-343A0241DA74}"/>
              </a:ext>
            </a:extLst>
          </p:cNvPr>
          <p:cNvSpPr txBox="1"/>
          <p:nvPr/>
        </p:nvSpPr>
        <p:spPr>
          <a:xfrm>
            <a:off x="375754" y="567267"/>
            <a:ext cx="1144048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introduce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MarDini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new family of video diffusion models that integrate the advantages of masked auto-regression (MAR) into a unified diffusion model (DM) framework. Here, MAR handles temporal planning, while DM focuses on spatial generation in an asymmetric network.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06407-2740-EE77-F9C7-F64B473DD5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548" y="2264833"/>
            <a:ext cx="985690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07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78D560-CE76-E030-6F8D-54652053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B3086-3151-CB5D-87CE-9F5B2B7C5A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683" y="363253"/>
            <a:ext cx="9460634" cy="61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6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6D0991-B417-C883-2280-DE5562E3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48B462-7784-368F-1136-4655131B3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790" y="0"/>
            <a:ext cx="844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25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7439C-E255-190A-EE6F-8F600D8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A37DE9-695C-5B85-4057-F1659F2D61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858" y="0"/>
            <a:ext cx="7874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7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430A66-2416-FEAB-EDCE-D588D25A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A6C14D-74AC-BD7C-721B-0D0C973FEB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901" y="1045029"/>
            <a:ext cx="9860198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90C76-3ED6-9EFD-A01A-5131B15C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317E39-3535-315E-DD58-C8FE71413C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83" y="1165511"/>
            <a:ext cx="10900834" cy="45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DFC2F8-57BD-AE5B-310E-0A319DBA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04C511-1CF8-BA63-FE19-39A1B2FB0A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16" y="833342"/>
            <a:ext cx="10689167" cy="51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8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D7DC6-19E0-A7AC-2C72-69671F5B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EB36BD-D076-F219-045A-6C5E2494857B}"/>
              </a:ext>
            </a:extLst>
          </p:cNvPr>
          <p:cNvSpPr txBox="1"/>
          <p:nvPr/>
        </p:nvSpPr>
        <p:spPr>
          <a:xfrm>
            <a:off x="512350" y="296636"/>
            <a:ext cx="422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Autoregressive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6977B0-3B40-4950-884A-8412007D6F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656" y="1015476"/>
            <a:ext cx="9308688" cy="54836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DD0D9D-8E4C-121D-F253-397F6A62D4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775" y="221758"/>
            <a:ext cx="4878169" cy="6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5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BB813-B6A4-A876-3730-2D97E3BD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D0C9AF-FD16-10CE-F63C-3CC1599CB38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083" y="785883"/>
            <a:ext cx="10519833" cy="1795497"/>
          </a:xfrm>
          <a:prstGeom prst="rect">
            <a:avLst/>
          </a:prstGeom>
        </p:spPr>
      </p:pic>
      <p:pic>
        <p:nvPicPr>
          <p:cNvPr id="5" name="video_expansion_3">
            <a:hlinkClick r:id="" action="ppaction://media"/>
            <a:extLst>
              <a:ext uri="{FF2B5EF4-FFF2-40B4-BE49-F238E27FC236}">
                <a16:creationId xmlns:a16="http://schemas.microsoft.com/office/drawing/2014/main" id="{6E1FBDE2-4FD0-A80A-BB50-740FC6A7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19533" y="3269797"/>
            <a:ext cx="2290082" cy="2290082"/>
          </a:xfrm>
          <a:prstGeom prst="rect">
            <a:avLst/>
          </a:prstGeom>
        </p:spPr>
      </p:pic>
      <p:pic>
        <p:nvPicPr>
          <p:cNvPr id="7" name="18">
            <a:hlinkClick r:id="" action="ppaction://media"/>
            <a:extLst>
              <a:ext uri="{FF2B5EF4-FFF2-40B4-BE49-F238E27FC236}">
                <a16:creationId xmlns:a16="http://schemas.microsoft.com/office/drawing/2014/main" id="{541AA736-2E9C-E0AF-13C1-3EB1DACEFD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7830" y="3269797"/>
            <a:ext cx="2291442" cy="2291442"/>
          </a:xfrm>
          <a:prstGeom prst="rect">
            <a:avLst/>
          </a:prstGeom>
        </p:spPr>
      </p:pic>
      <p:pic>
        <p:nvPicPr>
          <p:cNvPr id="8" name="20">
            <a:hlinkClick r:id="" action="ppaction://media"/>
            <a:extLst>
              <a:ext uri="{FF2B5EF4-FFF2-40B4-BE49-F238E27FC236}">
                <a16:creationId xmlns:a16="http://schemas.microsoft.com/office/drawing/2014/main" id="{C17A7CEF-503F-7200-F31F-B61F61F4143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450774" y="3269797"/>
            <a:ext cx="2290082" cy="2290082"/>
          </a:xfrm>
          <a:prstGeom prst="rect">
            <a:avLst/>
          </a:prstGeom>
        </p:spPr>
      </p:pic>
      <p:pic>
        <p:nvPicPr>
          <p:cNvPr id="9" name="video_expansion_1">
            <a:hlinkClick r:id="" action="ppaction://media"/>
            <a:extLst>
              <a:ext uri="{FF2B5EF4-FFF2-40B4-BE49-F238E27FC236}">
                <a16:creationId xmlns:a16="http://schemas.microsoft.com/office/drawing/2014/main" id="{526D8115-22D8-97FA-96EC-5697A979614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57949" y="3269797"/>
            <a:ext cx="2290082" cy="22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88A50A-00C2-D8A0-7E04-5195771F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9E6DFB-1EAC-C6D0-5848-5067187444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1526572"/>
            <a:ext cx="11258550" cy="3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09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BCF4F-B32E-0860-2DA5-AF01F09F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7D838-9E39-5956-0C7E-AF49B4AA57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1956"/>
            <a:ext cx="12192000" cy="433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73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5614B2-2F88-6D47-CC97-0D41508A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9040CB-A63E-0C56-18BB-10AA966F8C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43" y="1040834"/>
            <a:ext cx="10580914" cy="4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50ACDC-92FF-923F-1C26-5BBA684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A4C900-7066-EA76-7025-C4C1F8B36B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880" y="336919"/>
            <a:ext cx="9862239" cy="63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9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732749" y="657482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732749" y="1522154"/>
            <a:ext cx="107265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Pixel Recurrent Neural Networks(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PixelCNN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ICML 2016.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Neural Discrete Representation Learning(VQVAE).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Autoregressive Models in Vision: A Survey.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Visual Autoregressive Modeling: Scalable Image Generation via Next-Scale Prediction(VAR).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  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Autoregressive Image Generation using Residual Quantization(VQ-GAN). CVPR 2022.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MaskGIT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Masked Generative Image Transformer(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MaskGIT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CVPR 2022.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MarDini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Masked Autoregressive Diffusion for Video Generation at Scale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MarDini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E24C2-C65D-03C9-0951-2E4698E3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5A88BB-9E12-25E7-A4FA-70586933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2BDD12-A858-9B42-1AE0-981408EF3A43}"/>
              </a:ext>
            </a:extLst>
          </p:cNvPr>
          <p:cNvSpPr txBox="1"/>
          <p:nvPr/>
        </p:nvSpPr>
        <p:spPr>
          <a:xfrm>
            <a:off x="475611" y="326641"/>
            <a:ext cx="422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285EE0-ECDA-F668-C984-A3A4F7A7A5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659" y="970869"/>
            <a:ext cx="8512682" cy="55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3BC9-7023-D0CB-60E0-FCB0ACA0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042DC-CA84-053F-8420-D16B807E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AAC75D-836D-DF74-A796-7FF90B261A0D}"/>
              </a:ext>
            </a:extLst>
          </p:cNvPr>
          <p:cNvSpPr txBox="1"/>
          <p:nvPr/>
        </p:nvSpPr>
        <p:spPr>
          <a:xfrm>
            <a:off x="475611" y="326641"/>
            <a:ext cx="4222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93326B-9288-977A-E6B0-84ED704E66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659" y="970869"/>
            <a:ext cx="8512682" cy="556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C989E-2A3B-E728-E62B-164B54CF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9F2AE7-92E6-7285-4124-1D138A84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1AAE5D-8BFA-7BD5-AD96-CC871A103AA9}"/>
              </a:ext>
            </a:extLst>
          </p:cNvPr>
          <p:cNvSpPr txBox="1"/>
          <p:nvPr/>
        </p:nvSpPr>
        <p:spPr>
          <a:xfrm>
            <a:off x="608591" y="2549047"/>
            <a:ext cx="32906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Pixel-based Models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Token-based Models.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Scale-based Models.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148E9E-AB62-5DE7-34ED-39752821F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792" y="301197"/>
            <a:ext cx="1998210" cy="19389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E7E550-28A8-D183-456B-68D2051912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102" y="2332265"/>
            <a:ext cx="5545591" cy="20667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E99E63-2851-6E6F-2BD6-8FAB7183BCD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7175" y="4399036"/>
            <a:ext cx="4151539" cy="22303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7AC55AD-0A21-EEF8-3B00-C03993B22DB1}"/>
              </a:ext>
            </a:extLst>
          </p:cNvPr>
          <p:cNvSpPr txBox="1"/>
          <p:nvPr/>
        </p:nvSpPr>
        <p:spPr>
          <a:xfrm>
            <a:off x="478592" y="956221"/>
            <a:ext cx="401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 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Generation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D04C02-EBCB-71D6-530D-162639E135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90"/>
          <a:stretch/>
        </p:blipFill>
        <p:spPr>
          <a:xfrm>
            <a:off x="9458665" y="1171595"/>
            <a:ext cx="1047070" cy="3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8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3293-6545-B44D-C8ED-DE2317D2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324143-DD3F-9168-25E5-E477B458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2E4ED-6123-BA28-24A9-5EDDCFF5D6E7}"/>
              </a:ext>
            </a:extLst>
          </p:cNvPr>
          <p:cNvSpPr txBox="1"/>
          <p:nvPr/>
        </p:nvSpPr>
        <p:spPr>
          <a:xfrm>
            <a:off x="502455" y="2480058"/>
            <a:ext cx="114279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Recurrent Neural Networks. ICML 2016.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Discrete Representation Learning(VQVAE).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3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Modeling: Scalable Image Generation via Next-Scale Prediction.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C8F8E3-3075-180F-C4AE-F2381CFDD2D1}"/>
              </a:ext>
            </a:extLst>
          </p:cNvPr>
          <p:cNvSpPr txBox="1"/>
          <p:nvPr/>
        </p:nvSpPr>
        <p:spPr>
          <a:xfrm>
            <a:off x="502455" y="1009288"/>
            <a:ext cx="4562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Autoregressive Model</a:t>
            </a:r>
          </a:p>
        </p:txBody>
      </p:sp>
    </p:spTree>
    <p:extLst>
      <p:ext uri="{BB962C8B-B14F-4D97-AF65-F5344CB8AC3E}">
        <p14:creationId xmlns:p14="http://schemas.microsoft.com/office/powerpoint/2010/main" val="120411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A9176-8429-0A30-8978-C5A44B5B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0A1878-DB82-ADE2-9BED-185EA6EB3B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2057" y="400573"/>
            <a:ext cx="5227864" cy="13824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58C92E-6910-3D66-A57A-9819E92AC151}"/>
              </a:ext>
            </a:extLst>
          </p:cNvPr>
          <p:cNvSpPr txBox="1"/>
          <p:nvPr/>
        </p:nvSpPr>
        <p:spPr>
          <a:xfrm>
            <a:off x="8828320" y="1912290"/>
            <a:ext cx="126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2016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1EE793-870B-9C47-32E2-37BA6A3455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823" y="3167743"/>
            <a:ext cx="5308098" cy="2557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AA3882-E49C-2E81-5E95-E5BAD55853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0" y="578058"/>
            <a:ext cx="4550550" cy="27765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EABE2-9019-BC5B-264E-3517B8ED8C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820" y="3872109"/>
            <a:ext cx="1943100" cy="22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9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C00A3-07C1-4DF3-64B9-B968BD22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3694965-5990-727F-8E66-6B64C97394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74" y="3589109"/>
            <a:ext cx="8337300" cy="128705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393C2A-76E7-2B83-1AB2-CFF4E152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5AF7ED-E095-B411-550F-ED15DF8C77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93" y="2293793"/>
            <a:ext cx="1943100" cy="22704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93F48F4-5D7D-EBE6-4C03-F9C5CF39D61E}"/>
              </a:ext>
            </a:extLst>
          </p:cNvPr>
          <p:cNvSpPr txBox="1"/>
          <p:nvPr/>
        </p:nvSpPr>
        <p:spPr>
          <a:xfrm>
            <a:off x="778782" y="1038712"/>
            <a:ext cx="1464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Conv</a:t>
            </a:r>
            <a:endParaRPr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85037F-9BD9-3ED1-C99E-7F63FB7F9C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7488" y="345836"/>
            <a:ext cx="4404633" cy="27294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8C44B7-2C3E-944C-987C-E753FA7E2A82}"/>
              </a:ext>
            </a:extLst>
          </p:cNvPr>
          <p:cNvSpPr txBox="1"/>
          <p:nvPr/>
        </p:nvSpPr>
        <p:spPr>
          <a:xfrm>
            <a:off x="4766585" y="909445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A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8ED80B-CA5E-4C14-4087-82740B2BE7E0}"/>
              </a:ext>
            </a:extLst>
          </p:cNvPr>
          <p:cNvSpPr txBox="1"/>
          <p:nvPr/>
        </p:nvSpPr>
        <p:spPr>
          <a:xfrm>
            <a:off x="4766585" y="2225255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B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EEE661-083A-F344-4C1E-58B76F494176}"/>
              </a:ext>
            </a:extLst>
          </p:cNvPr>
          <p:cNvSpPr txBox="1"/>
          <p:nvPr/>
        </p:nvSpPr>
        <p:spPr>
          <a:xfrm>
            <a:off x="4788254" y="3589109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A</a:t>
            </a: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945506-6272-B83B-E57A-63D0FCFB7FB0}"/>
              </a:ext>
            </a:extLst>
          </p:cNvPr>
          <p:cNvSpPr txBox="1"/>
          <p:nvPr/>
        </p:nvSpPr>
        <p:spPr>
          <a:xfrm>
            <a:off x="7078439" y="3589109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B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13E8AB-5C60-F29B-02C9-B5EF6F21C2F4}"/>
              </a:ext>
            </a:extLst>
          </p:cNvPr>
          <p:cNvSpPr txBox="1"/>
          <p:nvPr/>
        </p:nvSpPr>
        <p:spPr>
          <a:xfrm>
            <a:off x="9573306" y="3589109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B</a:t>
            </a:r>
            <a:endParaRPr lang="zh-CN" altLang="en-US" sz="2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68FBF6-F446-AD82-F456-64D6C17B0883}"/>
              </a:ext>
            </a:extLst>
          </p:cNvPr>
          <p:cNvSpPr/>
          <p:nvPr/>
        </p:nvSpPr>
        <p:spPr>
          <a:xfrm>
            <a:off x="3974648" y="4036693"/>
            <a:ext cx="436790" cy="43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D0D9F5-5ED7-24F7-CF9B-08D785971A01}"/>
              </a:ext>
            </a:extLst>
          </p:cNvPr>
          <p:cNvSpPr/>
          <p:nvPr/>
        </p:nvSpPr>
        <p:spPr>
          <a:xfrm>
            <a:off x="6166706" y="4036692"/>
            <a:ext cx="436790" cy="43325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BB9CCFB-2C5E-D1B0-6D4E-AD0518E941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0374" y="5042247"/>
            <a:ext cx="8337300" cy="1314103"/>
          </a:xfrm>
          <a:prstGeom prst="rect">
            <a:avLst/>
          </a:prstGeom>
        </p:spPr>
      </p:pic>
      <p:sp>
        <p:nvSpPr>
          <p:cNvPr id="1024" name="文本框 1023">
            <a:extLst>
              <a:ext uri="{FF2B5EF4-FFF2-40B4-BE49-F238E27FC236}">
                <a16:creationId xmlns:a16="http://schemas.microsoft.com/office/drawing/2014/main" id="{4C816F65-D762-3BB5-5876-37F9751D9D9A}"/>
              </a:ext>
            </a:extLst>
          </p:cNvPr>
          <p:cNvSpPr txBox="1"/>
          <p:nvPr/>
        </p:nvSpPr>
        <p:spPr>
          <a:xfrm>
            <a:off x="4788254" y="5119580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A</a:t>
            </a:r>
            <a:endParaRPr lang="zh-CN" altLang="en-US" sz="2000" dirty="0"/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3917042E-CE46-0CF5-C4BC-C7E7E464CD2C}"/>
              </a:ext>
            </a:extLst>
          </p:cNvPr>
          <p:cNvSpPr txBox="1"/>
          <p:nvPr/>
        </p:nvSpPr>
        <p:spPr>
          <a:xfrm>
            <a:off x="7078439" y="5119580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A</a:t>
            </a:r>
            <a:endParaRPr lang="zh-CN" altLang="en-US" sz="2000" dirty="0"/>
          </a:p>
        </p:txBody>
      </p: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582CA358-985B-D361-ADB0-679EC0E3CF75}"/>
              </a:ext>
            </a:extLst>
          </p:cNvPr>
          <p:cNvSpPr txBox="1"/>
          <p:nvPr/>
        </p:nvSpPr>
        <p:spPr>
          <a:xfrm>
            <a:off x="9573306" y="5119580"/>
            <a:ext cx="1070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A</a:t>
            </a:r>
            <a:endParaRPr lang="zh-CN" altLang="en-US" sz="2000" dirty="0"/>
          </a:p>
        </p:txBody>
      </p:sp>
      <p:sp>
        <p:nvSpPr>
          <p:cNvPr id="1028" name="文本框 1027">
            <a:extLst>
              <a:ext uri="{FF2B5EF4-FFF2-40B4-BE49-F238E27FC236}">
                <a16:creationId xmlns:a16="http://schemas.microsoft.com/office/drawing/2014/main" id="{3467B814-AA4E-7430-84AB-DFC74814DF7F}"/>
              </a:ext>
            </a:extLst>
          </p:cNvPr>
          <p:cNvSpPr txBox="1"/>
          <p:nvPr/>
        </p:nvSpPr>
        <p:spPr>
          <a:xfrm>
            <a:off x="2764034" y="5583777"/>
            <a:ext cx="859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CN" altLang="en-US" dirty="0"/>
          </a:p>
        </p:txBody>
      </p: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56A07E47-D9AB-2034-49AA-622C93FDD470}"/>
              </a:ext>
            </a:extLst>
          </p:cNvPr>
          <p:cNvSpPr txBox="1"/>
          <p:nvPr/>
        </p:nvSpPr>
        <p:spPr>
          <a:xfrm>
            <a:off x="2718905" y="4042837"/>
            <a:ext cx="864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9747F2-BA35-24F4-72C5-9067A9A95110}"/>
              </a:ext>
            </a:extLst>
          </p:cNvPr>
          <p:cNvSpPr/>
          <p:nvPr/>
        </p:nvSpPr>
        <p:spPr>
          <a:xfrm>
            <a:off x="6037488" y="5551816"/>
            <a:ext cx="436790" cy="43325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ABE0F0-F0E8-2126-464D-51B77FA34CE8}"/>
              </a:ext>
            </a:extLst>
          </p:cNvPr>
          <p:cNvSpPr/>
          <p:nvPr/>
        </p:nvSpPr>
        <p:spPr>
          <a:xfrm>
            <a:off x="8483827" y="5556546"/>
            <a:ext cx="436790" cy="43325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59C7F4-AB3A-E1DF-43F2-47FEE5446AC7}"/>
              </a:ext>
            </a:extLst>
          </p:cNvPr>
          <p:cNvSpPr/>
          <p:nvPr/>
        </p:nvSpPr>
        <p:spPr>
          <a:xfrm>
            <a:off x="10761888" y="5697660"/>
            <a:ext cx="436790" cy="14224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70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10220</TotalTime>
  <Words>444</Words>
  <Application>Microsoft Office PowerPoint</Application>
  <PresentationFormat>宽屏</PresentationFormat>
  <Paragraphs>128</Paragraphs>
  <Slides>47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金彤 高</cp:lastModifiedBy>
  <cp:revision>841</cp:revision>
  <dcterms:created xsi:type="dcterms:W3CDTF">2023-12-05T14:21:15Z</dcterms:created>
  <dcterms:modified xsi:type="dcterms:W3CDTF">2024-12-13T08:34:25Z</dcterms:modified>
</cp:coreProperties>
</file>